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83" r:id="rId6"/>
    <p:sldId id="259" r:id="rId7"/>
    <p:sldId id="260" r:id="rId8"/>
    <p:sldId id="263" r:id="rId9"/>
    <p:sldId id="282" r:id="rId10"/>
    <p:sldId id="264" r:id="rId11"/>
    <p:sldId id="266" r:id="rId12"/>
    <p:sldId id="265" r:id="rId13"/>
    <p:sldId id="268" r:id="rId14"/>
    <p:sldId id="262" r:id="rId15"/>
    <p:sldId id="271" r:id="rId16"/>
    <p:sldId id="272" r:id="rId17"/>
    <p:sldId id="270" r:id="rId18"/>
    <p:sldId id="273" r:id="rId19"/>
    <p:sldId id="275" r:id="rId20"/>
    <p:sldId id="284" r:id="rId21"/>
    <p:sldId id="279" r:id="rId22"/>
    <p:sldId id="285" r:id="rId23"/>
    <p:sldId id="281" r:id="rId24"/>
    <p:sldId id="277" r:id="rId25"/>
    <p:sldId id="278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68D"/>
    <a:srgbClr val="E2635C"/>
    <a:srgbClr val="FFDF94"/>
    <a:srgbClr val="EDD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444322-251A-49DE-89D4-4ECBA8F2A700}" v="1166" dt="2025-02-05T13:37:23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0" autoAdjust="0"/>
    <p:restoredTop sz="94660"/>
  </p:normalViewPr>
  <p:slideViewPr>
    <p:cSldViewPr snapToGrid="0">
      <p:cViewPr varScale="1">
        <p:scale>
          <a:sx n="51" d="100"/>
          <a:sy n="51" d="100"/>
        </p:scale>
        <p:origin x="38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DB25B-D759-40B4-A3D3-FEB6E7E3191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1FAE9985-1E70-4911-9478-FFBA2B94EA92}">
      <dgm:prSet phldrT="[Text]"/>
      <dgm:spPr/>
      <dgm:t>
        <a:bodyPr/>
        <a:lstStyle/>
        <a:p>
          <a:r>
            <a:rPr lang="en-GB" b="1" dirty="0"/>
            <a:t>Identify causes:</a:t>
          </a:r>
        </a:p>
        <a:p>
          <a:r>
            <a:rPr lang="en-GB" dirty="0"/>
            <a:t>What makes it difficult? Did I miss a lesson? Is it taking me a long time? Have I lost a sheet? Is there a key concept I’m not understanding?</a:t>
          </a:r>
        </a:p>
      </dgm:t>
    </dgm:pt>
    <dgm:pt modelId="{0D0240DE-B583-4BCC-8E03-395187C6C657}" type="parTrans" cxnId="{E99185B1-3627-4C05-A867-A67FF6C9C467}">
      <dgm:prSet/>
      <dgm:spPr/>
      <dgm:t>
        <a:bodyPr/>
        <a:lstStyle/>
        <a:p>
          <a:endParaRPr lang="en-GB"/>
        </a:p>
      </dgm:t>
    </dgm:pt>
    <dgm:pt modelId="{B9E55BFD-D202-475F-AE56-3A6A573C010A}" type="sibTrans" cxnId="{E99185B1-3627-4C05-A867-A67FF6C9C467}">
      <dgm:prSet/>
      <dgm:spPr/>
      <dgm:t>
        <a:bodyPr/>
        <a:lstStyle/>
        <a:p>
          <a:endParaRPr lang="en-GB"/>
        </a:p>
      </dgm:t>
    </dgm:pt>
    <dgm:pt modelId="{9B6DAC5B-366D-4237-B2CC-F65720B6C9A8}">
      <dgm:prSet phldrT="[Text]"/>
      <dgm:spPr/>
      <dgm:t>
        <a:bodyPr/>
        <a:lstStyle/>
        <a:p>
          <a:r>
            <a:rPr lang="en-GB" b="1" dirty="0"/>
            <a:t>Seek the right support:</a:t>
          </a:r>
        </a:p>
        <a:p>
          <a:r>
            <a:rPr lang="en-GB" b="0" dirty="0"/>
            <a:t>Could I ask a friend who was in the lesson? Have I communicated the problem to my teacher? Could I attend homework club?</a:t>
          </a:r>
        </a:p>
      </dgm:t>
    </dgm:pt>
    <dgm:pt modelId="{3290B947-11FF-4E56-AF61-8A7C2BC36F32}" type="parTrans" cxnId="{24146599-70E2-49D2-9E90-F2E5EBFA246A}">
      <dgm:prSet/>
      <dgm:spPr/>
      <dgm:t>
        <a:bodyPr/>
        <a:lstStyle/>
        <a:p>
          <a:endParaRPr lang="en-GB"/>
        </a:p>
      </dgm:t>
    </dgm:pt>
    <dgm:pt modelId="{3CA4F29E-B8EE-4D8C-A4BD-B34BC236104F}" type="sibTrans" cxnId="{24146599-70E2-49D2-9E90-F2E5EBFA246A}">
      <dgm:prSet/>
      <dgm:spPr/>
      <dgm:t>
        <a:bodyPr/>
        <a:lstStyle/>
        <a:p>
          <a:endParaRPr lang="en-GB"/>
        </a:p>
      </dgm:t>
    </dgm:pt>
    <dgm:pt modelId="{311B0A34-0AC8-4AFD-AB02-8CE1B4E263FC}">
      <dgm:prSet phldrT="[Text]"/>
      <dgm:spPr/>
      <dgm:t>
        <a:bodyPr/>
        <a:lstStyle/>
        <a:p>
          <a:r>
            <a:rPr lang="en-GB" b="1" dirty="0"/>
            <a:t>Problem solve:</a:t>
          </a:r>
        </a:p>
        <a:p>
          <a:r>
            <a:rPr lang="en-GB" b="0" dirty="0"/>
            <a:t>What resources do I have access to – in my book, on Epraise, on Seneca, etc. – to help me with the problem? What else might help me?</a:t>
          </a:r>
        </a:p>
      </dgm:t>
    </dgm:pt>
    <dgm:pt modelId="{BCC63C9F-87ED-4E23-B1A8-123E86296173}" type="sibTrans" cxnId="{842E2944-17B2-4E35-999B-D8CE55808E51}">
      <dgm:prSet/>
      <dgm:spPr/>
      <dgm:t>
        <a:bodyPr/>
        <a:lstStyle/>
        <a:p>
          <a:endParaRPr lang="en-GB"/>
        </a:p>
      </dgm:t>
    </dgm:pt>
    <dgm:pt modelId="{A3BD7C50-2C83-46F4-A472-F5A16919A8C7}" type="parTrans" cxnId="{842E2944-17B2-4E35-999B-D8CE55808E51}">
      <dgm:prSet/>
      <dgm:spPr/>
      <dgm:t>
        <a:bodyPr/>
        <a:lstStyle/>
        <a:p>
          <a:endParaRPr lang="en-GB"/>
        </a:p>
      </dgm:t>
    </dgm:pt>
    <dgm:pt modelId="{7F5FEC00-8621-410F-8D58-6641863B3D06}">
      <dgm:prSet phldrT="[Text]"/>
      <dgm:spPr/>
      <dgm:t>
        <a:bodyPr/>
        <a:lstStyle/>
        <a:p>
          <a:r>
            <a:rPr lang="en-GB" b="1" dirty="0"/>
            <a:t>Make an attempt:</a:t>
          </a:r>
        </a:p>
        <a:p>
          <a:r>
            <a:rPr lang="en-GB" b="0" dirty="0"/>
            <a:t>Even if I’m not sure I’ve got it right, some effort in the right direction is </a:t>
          </a:r>
          <a:r>
            <a:rPr lang="en-GB" b="1" dirty="0"/>
            <a:t>good for my learning</a:t>
          </a:r>
          <a:r>
            <a:rPr lang="en-GB" b="0" dirty="0"/>
            <a:t>.</a:t>
          </a:r>
        </a:p>
      </dgm:t>
    </dgm:pt>
    <dgm:pt modelId="{F954B1F8-36A4-4578-BE2C-9D9D1D902D52}" type="parTrans" cxnId="{97333FFA-73F2-4FFE-A68E-2988A27DED5E}">
      <dgm:prSet/>
      <dgm:spPr/>
      <dgm:t>
        <a:bodyPr/>
        <a:lstStyle/>
        <a:p>
          <a:endParaRPr lang="en-GB"/>
        </a:p>
      </dgm:t>
    </dgm:pt>
    <dgm:pt modelId="{0E721668-09B4-4E53-A4F6-0AB7CC4CE40C}" type="sibTrans" cxnId="{97333FFA-73F2-4FFE-A68E-2988A27DED5E}">
      <dgm:prSet/>
      <dgm:spPr/>
      <dgm:t>
        <a:bodyPr/>
        <a:lstStyle/>
        <a:p>
          <a:endParaRPr lang="en-GB"/>
        </a:p>
      </dgm:t>
    </dgm:pt>
    <dgm:pt modelId="{CF04A170-2311-46D2-ACF1-B66B35417EC6}" type="pres">
      <dgm:prSet presAssocID="{D78DB25B-D759-40B4-A3D3-FEB6E7E31916}" presName="CompostProcess" presStyleCnt="0">
        <dgm:presLayoutVars>
          <dgm:dir/>
          <dgm:resizeHandles val="exact"/>
        </dgm:presLayoutVars>
      </dgm:prSet>
      <dgm:spPr/>
    </dgm:pt>
    <dgm:pt modelId="{703AFE22-0EBE-4758-9752-3832C2AB2FEC}" type="pres">
      <dgm:prSet presAssocID="{D78DB25B-D759-40B4-A3D3-FEB6E7E31916}" presName="arrow" presStyleLbl="bgShp" presStyleIdx="0" presStyleCnt="1" custLinFactNeighborX="360"/>
      <dgm:spPr/>
    </dgm:pt>
    <dgm:pt modelId="{F82F8E2A-C1EA-434E-A0CE-3A3DEFB201A6}" type="pres">
      <dgm:prSet presAssocID="{D78DB25B-D759-40B4-A3D3-FEB6E7E31916}" presName="linearProcess" presStyleCnt="0"/>
      <dgm:spPr/>
    </dgm:pt>
    <dgm:pt modelId="{D22D76F1-9B06-4E5E-86B1-60FD0F531679}" type="pres">
      <dgm:prSet presAssocID="{1FAE9985-1E70-4911-9478-FFBA2B94EA92}" presName="textNode" presStyleLbl="node1" presStyleIdx="0" presStyleCnt="4">
        <dgm:presLayoutVars>
          <dgm:bulletEnabled val="1"/>
        </dgm:presLayoutVars>
      </dgm:prSet>
      <dgm:spPr/>
    </dgm:pt>
    <dgm:pt modelId="{57258745-4E25-4650-AD06-7E3DDD5D3F0D}" type="pres">
      <dgm:prSet presAssocID="{B9E55BFD-D202-475F-AE56-3A6A573C010A}" presName="sibTrans" presStyleCnt="0"/>
      <dgm:spPr/>
    </dgm:pt>
    <dgm:pt modelId="{C30053C0-FF8D-4280-9B69-845036EF5C48}" type="pres">
      <dgm:prSet presAssocID="{311B0A34-0AC8-4AFD-AB02-8CE1B4E263FC}" presName="textNode" presStyleLbl="node1" presStyleIdx="1" presStyleCnt="4">
        <dgm:presLayoutVars>
          <dgm:bulletEnabled val="1"/>
        </dgm:presLayoutVars>
      </dgm:prSet>
      <dgm:spPr/>
    </dgm:pt>
    <dgm:pt modelId="{0E0901A4-C161-4F80-BCE0-869527D429AC}" type="pres">
      <dgm:prSet presAssocID="{BCC63C9F-87ED-4E23-B1A8-123E86296173}" presName="sibTrans" presStyleCnt="0"/>
      <dgm:spPr/>
    </dgm:pt>
    <dgm:pt modelId="{98BB45A6-0254-41CF-A7B1-15AE131EF96A}" type="pres">
      <dgm:prSet presAssocID="{9B6DAC5B-366D-4237-B2CC-F65720B6C9A8}" presName="textNode" presStyleLbl="node1" presStyleIdx="2" presStyleCnt="4">
        <dgm:presLayoutVars>
          <dgm:bulletEnabled val="1"/>
        </dgm:presLayoutVars>
      </dgm:prSet>
      <dgm:spPr/>
    </dgm:pt>
    <dgm:pt modelId="{52448BE5-BE21-446B-93FA-47B3B1FD01B3}" type="pres">
      <dgm:prSet presAssocID="{3CA4F29E-B8EE-4D8C-A4BD-B34BC236104F}" presName="sibTrans" presStyleCnt="0"/>
      <dgm:spPr/>
    </dgm:pt>
    <dgm:pt modelId="{C4C6BAC3-1FB2-4BEB-B4F4-6AD0073D7FCF}" type="pres">
      <dgm:prSet presAssocID="{7F5FEC00-8621-410F-8D58-6641863B3D06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BAA300B-5D18-4BBF-83A6-068E4F0B5CD7}" type="presOf" srcId="{9B6DAC5B-366D-4237-B2CC-F65720B6C9A8}" destId="{98BB45A6-0254-41CF-A7B1-15AE131EF96A}" srcOrd="0" destOrd="0" presId="urn:microsoft.com/office/officeart/2005/8/layout/hProcess9"/>
    <dgm:cxn modelId="{FA31162B-3EED-43A7-BFC8-EBA6557571DB}" type="presOf" srcId="{1FAE9985-1E70-4911-9478-FFBA2B94EA92}" destId="{D22D76F1-9B06-4E5E-86B1-60FD0F531679}" srcOrd="0" destOrd="0" presId="urn:microsoft.com/office/officeart/2005/8/layout/hProcess9"/>
    <dgm:cxn modelId="{842E2944-17B2-4E35-999B-D8CE55808E51}" srcId="{D78DB25B-D759-40B4-A3D3-FEB6E7E31916}" destId="{311B0A34-0AC8-4AFD-AB02-8CE1B4E263FC}" srcOrd="1" destOrd="0" parTransId="{A3BD7C50-2C83-46F4-A472-F5A16919A8C7}" sibTransId="{BCC63C9F-87ED-4E23-B1A8-123E86296173}"/>
    <dgm:cxn modelId="{876A4865-4972-444C-AC49-74D1735AA887}" type="presOf" srcId="{7F5FEC00-8621-410F-8D58-6641863B3D06}" destId="{C4C6BAC3-1FB2-4BEB-B4F4-6AD0073D7FCF}" srcOrd="0" destOrd="0" presId="urn:microsoft.com/office/officeart/2005/8/layout/hProcess9"/>
    <dgm:cxn modelId="{19130985-1613-49A9-B691-907666EF8F65}" type="presOf" srcId="{D78DB25B-D759-40B4-A3D3-FEB6E7E31916}" destId="{CF04A170-2311-46D2-ACF1-B66B35417EC6}" srcOrd="0" destOrd="0" presId="urn:microsoft.com/office/officeart/2005/8/layout/hProcess9"/>
    <dgm:cxn modelId="{AEE37C90-549C-461E-97D7-41F05702559A}" type="presOf" srcId="{311B0A34-0AC8-4AFD-AB02-8CE1B4E263FC}" destId="{C30053C0-FF8D-4280-9B69-845036EF5C48}" srcOrd="0" destOrd="0" presId="urn:microsoft.com/office/officeart/2005/8/layout/hProcess9"/>
    <dgm:cxn modelId="{24146599-70E2-49D2-9E90-F2E5EBFA246A}" srcId="{D78DB25B-D759-40B4-A3D3-FEB6E7E31916}" destId="{9B6DAC5B-366D-4237-B2CC-F65720B6C9A8}" srcOrd="2" destOrd="0" parTransId="{3290B947-11FF-4E56-AF61-8A7C2BC36F32}" sibTransId="{3CA4F29E-B8EE-4D8C-A4BD-B34BC236104F}"/>
    <dgm:cxn modelId="{E99185B1-3627-4C05-A867-A67FF6C9C467}" srcId="{D78DB25B-D759-40B4-A3D3-FEB6E7E31916}" destId="{1FAE9985-1E70-4911-9478-FFBA2B94EA92}" srcOrd="0" destOrd="0" parTransId="{0D0240DE-B583-4BCC-8E03-395187C6C657}" sibTransId="{B9E55BFD-D202-475F-AE56-3A6A573C010A}"/>
    <dgm:cxn modelId="{97333FFA-73F2-4FFE-A68E-2988A27DED5E}" srcId="{D78DB25B-D759-40B4-A3D3-FEB6E7E31916}" destId="{7F5FEC00-8621-410F-8D58-6641863B3D06}" srcOrd="3" destOrd="0" parTransId="{F954B1F8-36A4-4578-BE2C-9D9D1D902D52}" sibTransId="{0E721668-09B4-4E53-A4F6-0AB7CC4CE40C}"/>
    <dgm:cxn modelId="{47FCFF11-7680-4D24-ACC9-BB80072D9639}" type="presParOf" srcId="{CF04A170-2311-46D2-ACF1-B66B35417EC6}" destId="{703AFE22-0EBE-4758-9752-3832C2AB2FEC}" srcOrd="0" destOrd="0" presId="urn:microsoft.com/office/officeart/2005/8/layout/hProcess9"/>
    <dgm:cxn modelId="{E834B652-239E-4806-9033-30DD14753E35}" type="presParOf" srcId="{CF04A170-2311-46D2-ACF1-B66B35417EC6}" destId="{F82F8E2A-C1EA-434E-A0CE-3A3DEFB201A6}" srcOrd="1" destOrd="0" presId="urn:microsoft.com/office/officeart/2005/8/layout/hProcess9"/>
    <dgm:cxn modelId="{7231D8FD-1E50-4496-94AE-19E4DB2B343F}" type="presParOf" srcId="{F82F8E2A-C1EA-434E-A0CE-3A3DEFB201A6}" destId="{D22D76F1-9B06-4E5E-86B1-60FD0F531679}" srcOrd="0" destOrd="0" presId="urn:microsoft.com/office/officeart/2005/8/layout/hProcess9"/>
    <dgm:cxn modelId="{1B5ABE01-70D3-4A53-A8E3-EFD67FA98CC3}" type="presParOf" srcId="{F82F8E2A-C1EA-434E-A0CE-3A3DEFB201A6}" destId="{57258745-4E25-4650-AD06-7E3DDD5D3F0D}" srcOrd="1" destOrd="0" presId="urn:microsoft.com/office/officeart/2005/8/layout/hProcess9"/>
    <dgm:cxn modelId="{C6429D6B-4476-4A72-ACB9-1C47E38A6A37}" type="presParOf" srcId="{F82F8E2A-C1EA-434E-A0CE-3A3DEFB201A6}" destId="{C30053C0-FF8D-4280-9B69-845036EF5C48}" srcOrd="2" destOrd="0" presId="urn:microsoft.com/office/officeart/2005/8/layout/hProcess9"/>
    <dgm:cxn modelId="{3D99F115-6E97-45E5-9431-DF1DAF0F9578}" type="presParOf" srcId="{F82F8E2A-C1EA-434E-A0CE-3A3DEFB201A6}" destId="{0E0901A4-C161-4F80-BCE0-869527D429AC}" srcOrd="3" destOrd="0" presId="urn:microsoft.com/office/officeart/2005/8/layout/hProcess9"/>
    <dgm:cxn modelId="{BFA94E80-155B-4EF7-8A88-127415858898}" type="presParOf" srcId="{F82F8E2A-C1EA-434E-A0CE-3A3DEFB201A6}" destId="{98BB45A6-0254-41CF-A7B1-15AE131EF96A}" srcOrd="4" destOrd="0" presId="urn:microsoft.com/office/officeart/2005/8/layout/hProcess9"/>
    <dgm:cxn modelId="{65B6E384-86BF-483B-B826-C62AC062AFEF}" type="presParOf" srcId="{F82F8E2A-C1EA-434E-A0CE-3A3DEFB201A6}" destId="{52448BE5-BE21-446B-93FA-47B3B1FD01B3}" srcOrd="5" destOrd="0" presId="urn:microsoft.com/office/officeart/2005/8/layout/hProcess9"/>
    <dgm:cxn modelId="{F1EFBFFE-88AA-4994-8D17-2836A4194BA2}" type="presParOf" srcId="{F82F8E2A-C1EA-434E-A0CE-3A3DEFB201A6}" destId="{C4C6BAC3-1FB2-4BEB-B4F4-6AD0073D7F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AFE22-0EBE-4758-9752-3832C2AB2FEC}">
      <dsp:nvSpPr>
        <dsp:cNvPr id="0" name=""/>
        <dsp:cNvSpPr/>
      </dsp:nvSpPr>
      <dsp:spPr>
        <a:xfrm>
          <a:off x="945218" y="0"/>
          <a:ext cx="10292541" cy="557414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D76F1-9B06-4E5E-86B1-60FD0F531679}">
      <dsp:nvSpPr>
        <dsp:cNvPr id="0" name=""/>
        <dsp:cNvSpPr/>
      </dsp:nvSpPr>
      <dsp:spPr>
        <a:xfrm>
          <a:off x="6060" y="1672243"/>
          <a:ext cx="2914879" cy="22296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Identify causes: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What makes it difficult? Did I miss a lesson? Is it taking me a long time? Have I lost a sheet? Is there a key concept I’m not understanding?</a:t>
          </a:r>
        </a:p>
      </dsp:txBody>
      <dsp:txXfrm>
        <a:off x="114903" y="1781086"/>
        <a:ext cx="2697193" cy="2011971"/>
      </dsp:txXfrm>
    </dsp:sp>
    <dsp:sp modelId="{C30053C0-FF8D-4280-9B69-845036EF5C48}">
      <dsp:nvSpPr>
        <dsp:cNvPr id="0" name=""/>
        <dsp:cNvSpPr/>
      </dsp:nvSpPr>
      <dsp:spPr>
        <a:xfrm>
          <a:off x="3066684" y="1672243"/>
          <a:ext cx="2914879" cy="2229657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Problem solve: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What resources do I have access to – in my book, on Epraise, on Seneca, etc. – to help me with the problem? What else might help me?</a:t>
          </a:r>
        </a:p>
      </dsp:txBody>
      <dsp:txXfrm>
        <a:off x="3175527" y="1781086"/>
        <a:ext cx="2697193" cy="2011971"/>
      </dsp:txXfrm>
    </dsp:sp>
    <dsp:sp modelId="{98BB45A6-0254-41CF-A7B1-15AE131EF96A}">
      <dsp:nvSpPr>
        <dsp:cNvPr id="0" name=""/>
        <dsp:cNvSpPr/>
      </dsp:nvSpPr>
      <dsp:spPr>
        <a:xfrm>
          <a:off x="6127307" y="1672243"/>
          <a:ext cx="2914879" cy="2229657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Seek the right support: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Could I ask a friend who was in the lesson? Have I communicated the problem to my teacher? Could I attend homework club?</a:t>
          </a:r>
        </a:p>
      </dsp:txBody>
      <dsp:txXfrm>
        <a:off x="6236150" y="1781086"/>
        <a:ext cx="2697193" cy="2011971"/>
      </dsp:txXfrm>
    </dsp:sp>
    <dsp:sp modelId="{C4C6BAC3-1FB2-4BEB-B4F4-6AD0073D7FCF}">
      <dsp:nvSpPr>
        <dsp:cNvPr id="0" name=""/>
        <dsp:cNvSpPr/>
      </dsp:nvSpPr>
      <dsp:spPr>
        <a:xfrm>
          <a:off x="9187931" y="1672243"/>
          <a:ext cx="2914879" cy="2229657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Make an attempt: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/>
            <a:t>Even if I’m not sure I’ve got it right, some effort in the right direction is </a:t>
          </a:r>
          <a:r>
            <a:rPr lang="en-GB" sz="1800" b="1" kern="1200" dirty="0"/>
            <a:t>good for my learning</a:t>
          </a:r>
          <a:r>
            <a:rPr lang="en-GB" sz="1800" b="0" kern="1200" dirty="0"/>
            <a:t>.</a:t>
          </a:r>
        </a:p>
      </dsp:txBody>
      <dsp:txXfrm>
        <a:off x="9296774" y="1781086"/>
        <a:ext cx="2697193" cy="2011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7D32-4D4C-2249-AEC0-12ACA9E4E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C32A6-6A88-6F57-8F45-87853C945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632CB-B8B9-4ECC-D4BF-ED622638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515CA-B09F-70AC-3F21-21A418F3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3B8C6-3A75-0611-DA6B-90CC9BF1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15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B7053-1002-DECB-0A64-63ED022B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EF770-F38E-E3EA-43F4-EE574577C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7CAF8-99E2-29AD-8671-BC62C41A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0B9EF-9120-9F0D-E806-54B4952B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0FFDB-5C93-124A-FFD3-4FF624F0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23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3AABB-0AD1-DBDB-F3B2-C8A0F8D3E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A02D6-1F61-2F5D-5186-23B10C27C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B804-781C-0FD4-4DC5-716BC701A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86FE-8B71-323B-DB23-ED1BC464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60A4-8CD8-C08D-8C47-9883B6D9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0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BF5D-A7CA-E017-A801-D4273386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1504F-77D8-69B9-5B33-AE81E18C2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9C24-E7F6-F180-3386-57921F82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D3334-2CB4-0781-27BE-8D69A488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A9BB6-7712-E3CE-D2BC-D2B2ECEC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09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E010-59F9-0748-7FFB-28F918D3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38756-F49D-1390-63DC-99E396E71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7606A-ABE7-FDA1-F73E-7FFB5F6B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897F-C2F7-E4F6-CC98-170231A7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E5429-727D-C395-0074-15304385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5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F72E-2DFD-C645-0278-0566B837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3FD71-6D45-91BF-C9DB-EB12E465B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17D64-803E-5BA8-EAE2-850F0D315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BDBC1-8C50-AE27-17A6-EA11B557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B39F1-1E7D-DA42-9449-64F4184F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DDC76-20DA-C5E9-056C-A9961F8D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55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5BCB-3FE1-5E8E-AF87-A97FCA61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69C2-3F1C-DDB1-BE4B-24899BA5D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9E2A2-D78F-CA33-D01A-F324250BC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A4803-33BE-F950-F69F-13544625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8F04D-F40C-A2CB-1963-DB08356A9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EAAB1-5482-763A-BC4F-A6959F03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581AA-19A5-AFBE-94C7-70510736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3C364-FF4C-0381-20A4-7170489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46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8EEC-10E0-B638-1B09-2E3A3261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04324-5549-D2E7-8225-90CC6096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5283E7-4C58-5D40-EDCD-3484C168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5F010-7F5F-EE92-A57B-C7DE24D5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22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62C5D-0641-0DE1-5585-6B5BC11F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EFA911-FF84-A380-0F5D-B1F60C11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C9ADB-BCD2-EE64-BBDF-54008F3D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18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BC62-A6E6-A99F-A444-6C9B9E92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BF973-BCFD-A9D7-304A-272A92D6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5EEBD-358E-16A9-6912-366D8C70D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4F008-C74E-A45E-F758-4CA82B49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1D982-4B25-30E6-09A3-95D0146D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F9D38-75F6-6FAC-7CF3-62A7B1A5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67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2711-C8B5-7C6E-4CEF-0FCDBA38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F2E94-E159-4ED8-BD13-38D1DF4D1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AAF8-3D79-DC47-62C9-8A5ECE693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DB12-FCE6-133F-E54F-3103E7D2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F72-721E-40E2-2BAD-7BB9FEEC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59752-AE6E-1DC7-AEB5-782DD005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43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DE258-01CD-A5AB-D654-0327D7D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6EB12-0947-EC38-FBB1-94B78ABDE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7293C-60ED-B1FB-878F-1A50D4ACD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90220-C09D-4DB4-B5EF-2D7EF8D0F566}" type="datetimeFigureOut">
              <a:rPr lang="en-GB" smtClean="0"/>
              <a:t>12/02/2025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5CF8-231A-35AF-61A4-E4CA903E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1681-2C7B-EEC2-D451-6CFA0C079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2C5763-9438-45C5-BC73-F7EA2E1078A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41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680E5CD0-54FB-359F-4C6E-A73BCE5D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476FA-596A-8306-77A8-24EB0E167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CF28-9D89-B2A5-A160-2290710BE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Why do we do it?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How do we get better at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49,200+ Imagination Stock Illustrations, Royalty-Free Vector Graphics &amp; Clip  Art - iStock | Creativity, Innovation, Thinking">
            <a:extLst>
              <a:ext uri="{FF2B5EF4-FFF2-40B4-BE49-F238E27FC236}">
                <a16:creationId xmlns:a16="http://schemas.microsoft.com/office/drawing/2014/main" id="{0EF380C8-0C6F-27CA-4300-0C4C64733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EDE2E1-44F8-CB1A-F797-048FA65198AE}"/>
              </a:ext>
            </a:extLst>
          </p:cNvPr>
          <p:cNvSpPr/>
          <p:nvPr/>
        </p:nvSpPr>
        <p:spPr>
          <a:xfrm>
            <a:off x="4738253" y="315480"/>
            <a:ext cx="7259783" cy="39979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Imagine for a moment a job that you think you might want to do in the future.</a:t>
            </a:r>
          </a:p>
          <a:p>
            <a:pPr algn="ctr"/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When do you think a person doing that job has to work independently?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What kinds of deadlines might they have to meet?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When do they have to persevere through something had?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When might they need to problem solve?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What learning do they have to do as part of that job?</a:t>
            </a:r>
          </a:p>
        </p:txBody>
      </p:sp>
    </p:spTree>
    <p:extLst>
      <p:ext uri="{BB962C8B-B14F-4D97-AF65-F5344CB8AC3E}">
        <p14:creationId xmlns:p14="http://schemas.microsoft.com/office/powerpoint/2010/main" val="400498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49,200+ Imagination Stock Illustrations, Royalty-Free Vector Graphics &amp; Clip  Art - iStock | Creativity, Innovation, Thinking">
            <a:extLst>
              <a:ext uri="{FF2B5EF4-FFF2-40B4-BE49-F238E27FC236}">
                <a16:creationId xmlns:a16="http://schemas.microsoft.com/office/drawing/2014/main" id="{0EF380C8-0C6F-27CA-4300-0C4C64733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385326-E6B9-0D14-077B-1B70971D0928}"/>
              </a:ext>
            </a:extLst>
          </p:cNvPr>
          <p:cNvSpPr/>
          <p:nvPr/>
        </p:nvSpPr>
        <p:spPr>
          <a:xfrm>
            <a:off x="4738253" y="315480"/>
            <a:ext cx="7259783" cy="39979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Imagine for a moment a job that you think you might want to do in the future.</a:t>
            </a:r>
          </a:p>
          <a:p>
            <a:pPr algn="ctr"/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When do you think a person doing that job has to work independently?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What kinds of deadlines might they have to meet?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When do they have to persevere through something had?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When might they need to problem solve?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What learning do they have to do as part of that job?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A0531D-8564-5511-350E-DE9B40AE8C11}"/>
              </a:ext>
            </a:extLst>
          </p:cNvPr>
          <p:cNvSpPr/>
          <p:nvPr/>
        </p:nvSpPr>
        <p:spPr>
          <a:xfrm>
            <a:off x="4848225" y="4610100"/>
            <a:ext cx="7048500" cy="1838325"/>
          </a:xfrm>
          <a:prstGeom prst="rect">
            <a:avLst/>
          </a:prstGeom>
          <a:solidFill>
            <a:srgbClr val="E2635C"/>
          </a:solidFill>
          <a:ln>
            <a:solidFill>
              <a:srgbClr val="E263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Part of what you do when you complete homework is develop the skills and habits you will need to be successful later in life.</a:t>
            </a:r>
          </a:p>
        </p:txBody>
      </p:sp>
    </p:spTree>
    <p:extLst>
      <p:ext uri="{BB962C8B-B14F-4D97-AF65-F5344CB8AC3E}">
        <p14:creationId xmlns:p14="http://schemas.microsoft.com/office/powerpoint/2010/main" val="867992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derstanding Intrinsic and Extrinsic Employee Motivation">
            <a:extLst>
              <a:ext uri="{FF2B5EF4-FFF2-40B4-BE49-F238E27FC236}">
                <a16:creationId xmlns:a16="http://schemas.microsoft.com/office/drawing/2014/main" id="{F7839A3E-51A7-FD95-8E7C-483B07BF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267804"/>
            <a:ext cx="8378825" cy="559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AA7450-905E-BE76-2456-69264B786D78}"/>
              </a:ext>
            </a:extLst>
          </p:cNvPr>
          <p:cNvSpPr/>
          <p:nvPr/>
        </p:nvSpPr>
        <p:spPr>
          <a:xfrm>
            <a:off x="95251" y="201180"/>
            <a:ext cx="5372100" cy="34468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Forming good habits and solving problems is also motivating.</a:t>
            </a: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When you persevere through some challenging homework – and when you start to be increasingly successful at remembering knowledge or being able to do a skill – you start to believe in yourself more.</a:t>
            </a:r>
          </a:p>
        </p:txBody>
      </p:sp>
    </p:spTree>
    <p:extLst>
      <p:ext uri="{BB962C8B-B14F-4D97-AF65-F5344CB8AC3E}">
        <p14:creationId xmlns:p14="http://schemas.microsoft.com/office/powerpoint/2010/main" val="367096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680E5CD0-54FB-359F-4C6E-A73BCE5D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476FA-596A-8306-77A8-24EB0E167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CF28-9D89-B2A5-A160-2290710BE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Why do we do it?</a:t>
            </a:r>
          </a:p>
          <a:p>
            <a:pPr algn="l"/>
            <a:r>
              <a:rPr lang="en-GB" sz="4800" b="1" dirty="0">
                <a:solidFill>
                  <a:srgbClr val="FFFFFF"/>
                </a:solidFill>
              </a:rPr>
              <a:t>How do we get better at it?</a:t>
            </a:r>
          </a:p>
        </p:txBody>
      </p:sp>
    </p:spTree>
    <p:extLst>
      <p:ext uri="{BB962C8B-B14F-4D97-AF65-F5344CB8AC3E}">
        <p14:creationId xmlns:p14="http://schemas.microsoft.com/office/powerpoint/2010/main" val="23364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710BBA-1049-8BAC-8886-A40DD791D034}"/>
              </a:ext>
            </a:extLst>
          </p:cNvPr>
          <p:cNvSpPr/>
          <p:nvPr/>
        </p:nvSpPr>
        <p:spPr>
          <a:xfrm>
            <a:off x="3038763" y="151542"/>
            <a:ext cx="6299200" cy="15387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A principle for life, and homework: </a:t>
            </a:r>
            <a:r>
              <a:rPr lang="en-GB" sz="2800" b="1" dirty="0"/>
              <a:t>habit </a:t>
            </a:r>
            <a:r>
              <a:rPr lang="en-GB" sz="2800" dirty="0"/>
              <a:t>is generally more powerful than </a:t>
            </a:r>
            <a:r>
              <a:rPr lang="en-GB" sz="2800" b="1" dirty="0"/>
              <a:t>will-power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81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100874-67B2-EBD1-D58A-833C3993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85" t="35421" r="32802" b="27272"/>
          <a:stretch/>
        </p:blipFill>
        <p:spPr>
          <a:xfrm>
            <a:off x="2267052" y="1939635"/>
            <a:ext cx="7657895" cy="47668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710BBA-1049-8BAC-8886-A40DD791D034}"/>
              </a:ext>
            </a:extLst>
          </p:cNvPr>
          <p:cNvSpPr/>
          <p:nvPr/>
        </p:nvSpPr>
        <p:spPr>
          <a:xfrm>
            <a:off x="3038763" y="151542"/>
            <a:ext cx="6299200" cy="14832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The theory of </a:t>
            </a:r>
            <a:r>
              <a:rPr lang="en-GB" sz="2800" b="1" dirty="0"/>
              <a:t>habit</a:t>
            </a:r>
            <a:r>
              <a:rPr lang="en-GB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7633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100874-67B2-EBD1-D58A-833C3993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85" t="35421" r="32802" b="27272"/>
          <a:stretch/>
        </p:blipFill>
        <p:spPr>
          <a:xfrm>
            <a:off x="2267052" y="1939635"/>
            <a:ext cx="7657895" cy="4766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C1BF2-DD9F-9E95-1C99-6C665A6606FE}"/>
              </a:ext>
            </a:extLst>
          </p:cNvPr>
          <p:cNvSpPr/>
          <p:nvPr/>
        </p:nvSpPr>
        <p:spPr>
          <a:xfrm>
            <a:off x="6336145" y="1376216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put on my gym kit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A7DD9-6A8A-6B73-0EA1-CC56BE4CF17F}"/>
              </a:ext>
            </a:extLst>
          </p:cNvPr>
          <p:cNvSpPr/>
          <p:nvPr/>
        </p:nvSpPr>
        <p:spPr>
          <a:xfrm>
            <a:off x="9425708" y="4548907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exercise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7D738-5721-3DD3-DAC9-AD35CBAE31FE}"/>
              </a:ext>
            </a:extLst>
          </p:cNvPr>
          <p:cNvSpPr/>
          <p:nvPr/>
        </p:nvSpPr>
        <p:spPr>
          <a:xfrm>
            <a:off x="618835" y="4041336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feel good after exercise</a:t>
            </a:r>
          </a:p>
        </p:txBody>
      </p:sp>
    </p:spTree>
    <p:extLst>
      <p:ext uri="{BB962C8B-B14F-4D97-AF65-F5344CB8AC3E}">
        <p14:creationId xmlns:p14="http://schemas.microsoft.com/office/powerpoint/2010/main" val="336054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100874-67B2-EBD1-D58A-833C3993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85" t="35421" r="32802" b="27272"/>
          <a:stretch/>
        </p:blipFill>
        <p:spPr>
          <a:xfrm>
            <a:off x="2267052" y="1939635"/>
            <a:ext cx="7657895" cy="4766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C1BF2-DD9F-9E95-1C99-6C665A6606FE}"/>
              </a:ext>
            </a:extLst>
          </p:cNvPr>
          <p:cNvSpPr/>
          <p:nvPr/>
        </p:nvSpPr>
        <p:spPr>
          <a:xfrm>
            <a:off x="6336145" y="1376216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annual alarm goes off on my phone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A7DD9-6A8A-6B73-0EA1-CC56BE4CF17F}"/>
              </a:ext>
            </a:extLst>
          </p:cNvPr>
          <p:cNvSpPr/>
          <p:nvPr/>
        </p:nvSpPr>
        <p:spPr>
          <a:xfrm>
            <a:off x="9425708" y="4548907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book my car in for its MOT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7D738-5721-3DD3-DAC9-AD35CBAE31FE}"/>
              </a:ext>
            </a:extLst>
          </p:cNvPr>
          <p:cNvSpPr/>
          <p:nvPr/>
        </p:nvSpPr>
        <p:spPr>
          <a:xfrm>
            <a:off x="618835" y="4041336"/>
            <a:ext cx="2475345" cy="563419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reward myself with a cup of tea</a:t>
            </a:r>
          </a:p>
        </p:txBody>
      </p:sp>
    </p:spTree>
    <p:extLst>
      <p:ext uri="{BB962C8B-B14F-4D97-AF65-F5344CB8AC3E}">
        <p14:creationId xmlns:p14="http://schemas.microsoft.com/office/powerpoint/2010/main" val="207215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100874-67B2-EBD1-D58A-833C3993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85" t="35421" r="32802" b="27272"/>
          <a:stretch/>
        </p:blipFill>
        <p:spPr>
          <a:xfrm>
            <a:off x="2267052" y="1939635"/>
            <a:ext cx="7657895" cy="4766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AC1BF2-DD9F-9E95-1C99-6C665A6606FE}"/>
              </a:ext>
            </a:extLst>
          </p:cNvPr>
          <p:cNvSpPr/>
          <p:nvPr/>
        </p:nvSpPr>
        <p:spPr>
          <a:xfrm>
            <a:off x="6336145" y="471056"/>
            <a:ext cx="3888510" cy="1468580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What’s my cue to start my homework?</a:t>
            </a:r>
          </a:p>
          <a:p>
            <a:pPr algn="ctr"/>
            <a:r>
              <a:rPr lang="en-GB" dirty="0"/>
              <a:t>As soon as I get home? When my alarm goes off? When the school bell goes, do I go to homework club?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A7DD9-6A8A-6B73-0EA1-CC56BE4CF17F}"/>
              </a:ext>
            </a:extLst>
          </p:cNvPr>
          <p:cNvSpPr/>
          <p:nvPr/>
        </p:nvSpPr>
        <p:spPr>
          <a:xfrm>
            <a:off x="9425708" y="3722255"/>
            <a:ext cx="2475345" cy="1390071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Where do I sit? How do I start? Where is my phone? How long do I spend? How do I plan what I’m going to do?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7D738-5721-3DD3-DAC9-AD35CBAE31FE}"/>
              </a:ext>
            </a:extLst>
          </p:cNvPr>
          <p:cNvSpPr/>
          <p:nvPr/>
        </p:nvSpPr>
        <p:spPr>
          <a:xfrm>
            <a:off x="618835" y="3429000"/>
            <a:ext cx="2475345" cy="1175756"/>
          </a:xfrm>
          <a:prstGeom prst="rect">
            <a:avLst/>
          </a:prstGeom>
          <a:solidFill>
            <a:srgbClr val="4A768D"/>
          </a:solidFill>
          <a:ln>
            <a:solidFill>
              <a:srgbClr val="4A76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tick it off as complete on Epraise.</a:t>
            </a:r>
          </a:p>
          <a:p>
            <a:pPr algn="ctr"/>
            <a:r>
              <a:rPr lang="en-GB" dirty="0"/>
              <a:t>I reward myself with free time.</a:t>
            </a:r>
          </a:p>
        </p:txBody>
      </p:sp>
    </p:spTree>
    <p:extLst>
      <p:ext uri="{BB962C8B-B14F-4D97-AF65-F5344CB8AC3E}">
        <p14:creationId xmlns:p14="http://schemas.microsoft.com/office/powerpoint/2010/main" val="104025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B247D5C-033D-504F-9868-930AF98E9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r="10271" b="-1"/>
          <a:stretch/>
        </p:blipFill>
        <p:spPr bwMode="auto">
          <a:xfrm>
            <a:off x="116963" y="1918017"/>
            <a:ext cx="6520861" cy="48906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11470-C272-9017-9AEE-C22C8D7ED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570" y="771171"/>
            <a:ext cx="9236258" cy="790328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rgbClr val="002060"/>
                </a:solidFill>
              </a:rPr>
              <a:t>We can help with habits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9C9FA-94BC-ED50-9268-2CB7519365E8}"/>
              </a:ext>
            </a:extLst>
          </p:cNvPr>
          <p:cNvSpPr txBox="1"/>
          <p:nvPr/>
        </p:nvSpPr>
        <p:spPr>
          <a:xfrm>
            <a:off x="1850689" y="2786215"/>
            <a:ext cx="296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9FF9E-EDC0-C41A-828E-549463CD6440}"/>
              </a:ext>
            </a:extLst>
          </p:cNvPr>
          <p:cNvSpPr/>
          <p:nvPr/>
        </p:nvSpPr>
        <p:spPr>
          <a:xfrm>
            <a:off x="6794854" y="1918017"/>
            <a:ext cx="5246254" cy="1479891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Wanting to use school computers?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Hoping to get organised?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Needing some extra help?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Needing a quiet space?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D295FB-2303-CE8A-B18E-421854D48689}"/>
              </a:ext>
            </a:extLst>
          </p:cNvPr>
          <p:cNvSpPr/>
          <p:nvPr/>
        </p:nvSpPr>
        <p:spPr>
          <a:xfrm>
            <a:off x="6794854" y="3541607"/>
            <a:ext cx="5246254" cy="257423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r>
              <a:rPr lang="en-GB" sz="2400" b="1" dirty="0"/>
              <a:t>Mornings</a:t>
            </a:r>
            <a:r>
              <a:rPr lang="en-GB" sz="2400" dirty="0"/>
              <a:t> in S1: Monday, Wednesday and Friday from 8am.</a:t>
            </a:r>
          </a:p>
          <a:p>
            <a:r>
              <a:rPr lang="en-GB" sz="2400" b="1" dirty="0"/>
              <a:t>Lunchtime</a:t>
            </a:r>
            <a:r>
              <a:rPr lang="en-GB" sz="2400" dirty="0"/>
              <a:t> in the Library, or in S1.</a:t>
            </a:r>
          </a:p>
          <a:p>
            <a:r>
              <a:rPr lang="en-GB" sz="2400" b="1" dirty="0"/>
              <a:t>After school</a:t>
            </a:r>
            <a:r>
              <a:rPr lang="en-GB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daily homework club in West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period 6 in S1 on Tuesday and Thursday</a:t>
            </a:r>
          </a:p>
        </p:txBody>
      </p:sp>
    </p:spTree>
    <p:extLst>
      <p:ext uri="{BB962C8B-B14F-4D97-AF65-F5344CB8AC3E}">
        <p14:creationId xmlns:p14="http://schemas.microsoft.com/office/powerpoint/2010/main" val="31862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680E5CD0-54FB-359F-4C6E-A73BCE5D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476FA-596A-8306-77A8-24EB0E167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CF28-9D89-B2A5-A160-2290710BE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3743807" cy="1578054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en-GB" sz="5400" b="1" dirty="0">
                <a:solidFill>
                  <a:srgbClr val="FFFFFF"/>
                </a:solidFill>
              </a:rPr>
              <a:t>Why do we do it?</a:t>
            </a:r>
          </a:p>
          <a:p>
            <a:pPr algn="l"/>
            <a:r>
              <a:rPr lang="en-GB" dirty="0">
                <a:solidFill>
                  <a:srgbClr val="FFFFFF"/>
                </a:solidFill>
              </a:rPr>
              <a:t>How do we get better at it?</a:t>
            </a:r>
          </a:p>
        </p:txBody>
      </p:sp>
    </p:spTree>
    <p:extLst>
      <p:ext uri="{BB962C8B-B14F-4D97-AF65-F5344CB8AC3E}">
        <p14:creationId xmlns:p14="http://schemas.microsoft.com/office/powerpoint/2010/main" val="18759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C5A62-E20A-1E91-97B4-2DD8D0FF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</a:rPr>
              <a:t>What do I do when the homework is difficult?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A3D1822-4C0C-83B7-557E-1875711317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564" y="1283856"/>
          <a:ext cx="12108872" cy="557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360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2D76F1-9B06-4E5E-86B1-60FD0F531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0053C0-FF8D-4280-9B69-845036EF5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BB45A6-0254-41CF-A7B1-15AE131EF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4C6BAC3-1FB2-4BEB-B4F4-6AD0073D7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5D7B-DC57-FE92-720D-93F378B519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 want to learn to get more organised. How do I begin?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76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5D7B-DC57-FE92-720D-93F378B519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 want to learn to get more organised. How do I begin?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04B8F-6097-D228-8523-39620A80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t="24653" r="10390" b="23194"/>
          <a:stretch/>
        </p:blipFill>
        <p:spPr>
          <a:xfrm>
            <a:off x="1219200" y="1690688"/>
            <a:ext cx="9705975" cy="35766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F944A9-4A7C-6BE1-37DE-4702422A013E}"/>
              </a:ext>
            </a:extLst>
          </p:cNvPr>
          <p:cNvCxnSpPr/>
          <p:nvPr/>
        </p:nvCxnSpPr>
        <p:spPr>
          <a:xfrm flipH="1">
            <a:off x="10437091" y="2595418"/>
            <a:ext cx="849745" cy="729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81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5D7B-DC57-FE92-720D-93F378B519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I want to learn to get more organised. How do I begin?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04B8F-6097-D228-8523-39620A80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t="24653" r="10390" b="23194"/>
          <a:stretch/>
        </p:blipFill>
        <p:spPr>
          <a:xfrm>
            <a:off x="1219200" y="1690688"/>
            <a:ext cx="9705975" cy="357663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F944A9-4A7C-6BE1-37DE-4702422A013E}"/>
              </a:ext>
            </a:extLst>
          </p:cNvPr>
          <p:cNvCxnSpPr/>
          <p:nvPr/>
        </p:nvCxnSpPr>
        <p:spPr>
          <a:xfrm flipH="1">
            <a:off x="10437091" y="2595418"/>
            <a:ext cx="849745" cy="729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EAA558-4494-4A49-9405-4E59D6B6D828}"/>
              </a:ext>
            </a:extLst>
          </p:cNvPr>
          <p:cNvSpPr/>
          <p:nvPr/>
        </p:nvSpPr>
        <p:spPr>
          <a:xfrm>
            <a:off x="350982" y="5403273"/>
            <a:ext cx="5292436" cy="108960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Talk to your form tutor about </a:t>
            </a:r>
            <a:r>
              <a:rPr lang="en-GB" sz="2000" b="1" dirty="0"/>
              <a:t>habit building </a:t>
            </a:r>
            <a:r>
              <a:rPr lang="en-GB" sz="2000" dirty="0"/>
              <a:t>and make a decision about what habit you want to begin.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6C0735-28E0-8DE8-7FAC-85E6C384F902}"/>
              </a:ext>
            </a:extLst>
          </p:cNvPr>
          <p:cNvSpPr/>
          <p:nvPr/>
        </p:nvSpPr>
        <p:spPr>
          <a:xfrm>
            <a:off x="5777346" y="5403273"/>
            <a:ext cx="5292436" cy="108960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Review the habit in a week, and then in two weeks, with your tutor. Tweak where you need to. Reward yourself when it’s going well!</a:t>
            </a:r>
          </a:p>
        </p:txBody>
      </p:sp>
    </p:spTree>
    <p:extLst>
      <p:ext uri="{BB962C8B-B14F-4D97-AF65-F5344CB8AC3E}">
        <p14:creationId xmlns:p14="http://schemas.microsoft.com/office/powerpoint/2010/main" val="4177708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C5A62-E20A-1E91-97B4-2DD8D0FF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</a:rPr>
              <a:t>A poor strategy:</a:t>
            </a:r>
          </a:p>
        </p:txBody>
      </p:sp>
      <p:pic>
        <p:nvPicPr>
          <p:cNvPr id="7170" name="Picture 2" descr="Stop Copying Them">
            <a:extLst>
              <a:ext uri="{FF2B5EF4-FFF2-40B4-BE49-F238E27FC236}">
                <a16:creationId xmlns:a16="http://schemas.microsoft.com/office/drawing/2014/main" id="{3AF58E6B-68CF-B994-852D-51A498D5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6" y="2028824"/>
            <a:ext cx="4700808" cy="38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C3F493-FEF1-BA6B-7CBB-9E0307CFBE04}"/>
              </a:ext>
            </a:extLst>
          </p:cNvPr>
          <p:cNvSpPr/>
          <p:nvPr/>
        </p:nvSpPr>
        <p:spPr>
          <a:xfrm>
            <a:off x="5144658" y="2028824"/>
            <a:ext cx="6483924" cy="38824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Remember </a:t>
            </a:r>
            <a:r>
              <a:rPr lang="en-GB" sz="2800" b="1" dirty="0">
                <a:solidFill>
                  <a:srgbClr val="002060"/>
                </a:solidFill>
              </a:rPr>
              <a:t>why </a:t>
            </a:r>
            <a:r>
              <a:rPr lang="en-GB" sz="2800" dirty="0">
                <a:solidFill>
                  <a:srgbClr val="002060"/>
                </a:solidFill>
              </a:rPr>
              <a:t>we do homework:</a:t>
            </a:r>
          </a:p>
          <a:p>
            <a:pPr algn="ctr"/>
            <a:endParaRPr lang="en-GB" sz="14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to achieve highly by </a:t>
            </a:r>
            <a:r>
              <a:rPr lang="en-GB" b="1" dirty="0">
                <a:solidFill>
                  <a:schemeClr val="accent3"/>
                </a:solidFill>
              </a:rPr>
              <a:t>paying attention to</a:t>
            </a:r>
            <a:r>
              <a:rPr lang="en-GB" dirty="0">
                <a:solidFill>
                  <a:schemeClr val="accent3"/>
                </a:solidFill>
              </a:rPr>
              <a:t>, and thinking hard about, the right thing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to increase </a:t>
            </a:r>
            <a:r>
              <a:rPr lang="en-GB" b="1" dirty="0">
                <a:solidFill>
                  <a:srgbClr val="002060"/>
                </a:solidFill>
              </a:rPr>
              <a:t>independence</a:t>
            </a:r>
            <a:r>
              <a:rPr lang="en-GB" dirty="0">
                <a:solidFill>
                  <a:srgbClr val="002060"/>
                </a:solidFill>
              </a:rPr>
              <a:t>, resilience, problem-solving and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/>
                </a:solidFill>
              </a:rPr>
              <a:t>to boose </a:t>
            </a:r>
            <a:r>
              <a:rPr lang="en-GB" b="1" dirty="0">
                <a:solidFill>
                  <a:schemeClr val="accent3"/>
                </a:solidFill>
              </a:rPr>
              <a:t>motivation</a:t>
            </a:r>
            <a:r>
              <a:rPr lang="en-GB" dirty="0">
                <a:solidFill>
                  <a:schemeClr val="accent3"/>
                </a:solidFill>
              </a:rPr>
              <a:t> and self-belief by becoming increasingly successful.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Discussing homework is a good idea. Copying homework is not. Researching ideas is a good idea. Using AI to generate homework is not.</a:t>
            </a:r>
            <a:endParaRPr lang="en-GB" sz="2800" b="1" dirty="0">
              <a:solidFill>
                <a:srgbClr val="00B05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Ultimately, cheating just won’t be tolerated – don’t try it.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95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9CB9-BBDB-3DC3-6DF0-76636338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49D250-0A0A-962C-0F54-56E915C0B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349" t="13645" r="15277" b="7552"/>
          <a:stretch/>
        </p:blipFill>
        <p:spPr>
          <a:xfrm>
            <a:off x="85724" y="180975"/>
            <a:ext cx="637222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7B469-1FBD-CB09-014C-D29A5157E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15" t="18332" r="30859" b="14584"/>
          <a:stretch/>
        </p:blipFill>
        <p:spPr>
          <a:xfrm>
            <a:off x="5746171" y="1139392"/>
            <a:ext cx="5319683" cy="494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460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680E5CD0-54FB-359F-4C6E-A73BCE5D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476FA-596A-8306-77A8-24EB0E167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1CF28-9D89-B2A5-A160-2290710BE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Why do we do it?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How do we get better at it?</a:t>
            </a:r>
          </a:p>
        </p:txBody>
      </p:sp>
    </p:spTree>
    <p:extLst>
      <p:ext uri="{BB962C8B-B14F-4D97-AF65-F5344CB8AC3E}">
        <p14:creationId xmlns:p14="http://schemas.microsoft.com/office/powerpoint/2010/main" val="1803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344D-2CA1-D537-BB27-E9BBDE4A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says that homework…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B88A-97A7-9C5B-2D0A-799F96A51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… has a positive effect on student outcomes: in other words, students who do their homework well achieve more highly.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5"/>
                </a:solidFill>
              </a:rPr>
              <a:t>… increases students’ self-efficacy: in other words, students who practise the skill of independent work become more organised, more resilient, and more independent generally.</a:t>
            </a:r>
          </a:p>
          <a:p>
            <a:pPr marL="0" indent="0">
              <a:buNone/>
            </a:pPr>
            <a:endParaRPr lang="en-GB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… has a boosting effect on motivation and self-belief: in other words, it is a virtuous circle, because students who regularly succeed in homework become more effective, motivated students. </a:t>
            </a:r>
          </a:p>
        </p:txBody>
      </p:sp>
    </p:spTree>
    <p:extLst>
      <p:ext uri="{BB962C8B-B14F-4D97-AF65-F5344CB8AC3E}">
        <p14:creationId xmlns:p14="http://schemas.microsoft.com/office/powerpoint/2010/main" val="347447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4C4B-639E-33EA-34D0-6DB2AD11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reminders about how we learn:</a:t>
            </a:r>
          </a:p>
        </p:txBody>
      </p:sp>
    </p:spTree>
    <p:extLst>
      <p:ext uri="{BB962C8B-B14F-4D97-AF65-F5344CB8AC3E}">
        <p14:creationId xmlns:p14="http://schemas.microsoft.com/office/powerpoint/2010/main" val="261320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4C4B-639E-33EA-34D0-6DB2AD11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reminders about how we learn:</a:t>
            </a:r>
          </a:p>
        </p:txBody>
      </p:sp>
      <p:pic>
        <p:nvPicPr>
          <p:cNvPr id="5" name="Picture 4" descr="A page of a book&#10;&#10;Description automatically generated">
            <a:extLst>
              <a:ext uri="{FF2B5EF4-FFF2-40B4-BE49-F238E27FC236}">
                <a16:creationId xmlns:a16="http://schemas.microsoft.com/office/drawing/2014/main" id="{13FF900C-5E56-6958-1C7A-7E3B7E273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 b="14342"/>
          <a:stretch/>
        </p:blipFill>
        <p:spPr>
          <a:xfrm>
            <a:off x="550150" y="1690688"/>
            <a:ext cx="5146334" cy="403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A2AD6E-9CA5-4925-17FA-625E627004AD}"/>
              </a:ext>
            </a:extLst>
          </p:cNvPr>
          <p:cNvSpPr/>
          <p:nvPr/>
        </p:nvSpPr>
        <p:spPr>
          <a:xfrm>
            <a:off x="5819686" y="1690688"/>
            <a:ext cx="6118789" cy="1738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“What we </a:t>
            </a:r>
            <a:r>
              <a:rPr lang="en-GB" sz="2800" b="1" dirty="0"/>
              <a:t>attend to </a:t>
            </a:r>
            <a:r>
              <a:rPr lang="en-GB" sz="2800" dirty="0"/>
              <a:t>is what we learn” </a:t>
            </a:r>
          </a:p>
          <a:p>
            <a:r>
              <a:rPr lang="en-GB" sz="2800" dirty="0"/>
              <a:t>(here, “attend to” means “pay attention to”).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CF370-3AC0-466D-FF74-52FE608FA898}"/>
              </a:ext>
            </a:extLst>
          </p:cNvPr>
          <p:cNvSpPr/>
          <p:nvPr/>
        </p:nvSpPr>
        <p:spPr>
          <a:xfrm>
            <a:off x="5819686" y="3570288"/>
            <a:ext cx="6118789" cy="85643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“Memory is the residue of thought.”</a:t>
            </a:r>
          </a:p>
        </p:txBody>
      </p:sp>
    </p:spTree>
    <p:extLst>
      <p:ext uri="{BB962C8B-B14F-4D97-AF65-F5344CB8AC3E}">
        <p14:creationId xmlns:p14="http://schemas.microsoft.com/office/powerpoint/2010/main" val="194969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4C4B-639E-33EA-34D0-6DB2AD11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reminders about how we learn:</a:t>
            </a:r>
          </a:p>
        </p:txBody>
      </p:sp>
      <p:pic>
        <p:nvPicPr>
          <p:cNvPr id="1026" name="Picture 2" descr="learning and forgetting curve">
            <a:extLst>
              <a:ext uri="{FF2B5EF4-FFF2-40B4-BE49-F238E27FC236}">
                <a16:creationId xmlns:a16="http://schemas.microsoft.com/office/drawing/2014/main" id="{79E153D2-415B-0A35-434C-2A11BC94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8" y="1752407"/>
            <a:ext cx="6118789" cy="356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2F1190-5994-52D2-6FA8-9B2C12FE1F5D}"/>
              </a:ext>
            </a:extLst>
          </p:cNvPr>
          <p:cNvSpPr/>
          <p:nvPr/>
        </p:nvSpPr>
        <p:spPr>
          <a:xfrm>
            <a:off x="7067371" y="1796933"/>
            <a:ext cx="4879649" cy="352115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Interrupting the </a:t>
            </a:r>
            <a:r>
              <a:rPr lang="en-GB" sz="2400" b="1" dirty="0"/>
              <a:t>forgetting curve</a:t>
            </a:r>
            <a:r>
              <a:rPr lang="en-GB" sz="2400" dirty="0"/>
              <a:t> is essential if we are going to remember something. This is true of both </a:t>
            </a:r>
            <a:r>
              <a:rPr lang="en-GB" sz="2400" b="1" dirty="0"/>
              <a:t>explicit knowledge </a:t>
            </a:r>
            <a:r>
              <a:rPr lang="en-GB" sz="2400" dirty="0"/>
              <a:t>(facts) and </a:t>
            </a:r>
            <a:r>
              <a:rPr lang="en-GB" sz="2400" b="1" dirty="0"/>
              <a:t>procedural knowledge </a:t>
            </a:r>
            <a:r>
              <a:rPr lang="en-GB" sz="2400" dirty="0"/>
              <a:t>(how to do something, like write a paragraph or complete a calculation).</a:t>
            </a:r>
          </a:p>
        </p:txBody>
      </p:sp>
    </p:spTree>
    <p:extLst>
      <p:ext uri="{BB962C8B-B14F-4D97-AF65-F5344CB8AC3E}">
        <p14:creationId xmlns:p14="http://schemas.microsoft.com/office/powerpoint/2010/main" val="7074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ge of a book&#10;&#10;Description automatically generated">
            <a:extLst>
              <a:ext uri="{FF2B5EF4-FFF2-40B4-BE49-F238E27FC236}">
                <a16:creationId xmlns:a16="http://schemas.microsoft.com/office/drawing/2014/main" id="{7308C4BF-19F8-8F42-F823-25967AFA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 b="42023"/>
          <a:stretch/>
        </p:blipFill>
        <p:spPr>
          <a:xfrm>
            <a:off x="213964" y="63681"/>
            <a:ext cx="4641894" cy="1928450"/>
          </a:xfrm>
          <a:prstGeom prst="rect">
            <a:avLst/>
          </a:prstGeom>
        </p:spPr>
      </p:pic>
      <p:pic>
        <p:nvPicPr>
          <p:cNvPr id="5" name="Picture 2" descr="learning and forgetting curve">
            <a:extLst>
              <a:ext uri="{FF2B5EF4-FFF2-40B4-BE49-F238E27FC236}">
                <a16:creationId xmlns:a16="http://schemas.microsoft.com/office/drawing/2014/main" id="{91CD2F9D-2D9C-3F4A-1A23-9C95B878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4" y="1983187"/>
            <a:ext cx="4641894" cy="270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81C895-027A-D1DC-325F-EE4B35C514F8}"/>
              </a:ext>
            </a:extLst>
          </p:cNvPr>
          <p:cNvSpPr/>
          <p:nvPr/>
        </p:nvSpPr>
        <p:spPr>
          <a:xfrm>
            <a:off x="4918698" y="543312"/>
            <a:ext cx="6118789" cy="1738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Completing regular homework means we spend a little longer each day </a:t>
            </a:r>
            <a:r>
              <a:rPr lang="en-GB" sz="2800" b="1" dirty="0"/>
              <a:t>paying attention to </a:t>
            </a:r>
            <a:r>
              <a:rPr lang="en-GB" sz="2800" dirty="0"/>
              <a:t>the thing we need to learn.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E97719-E037-FE93-E07D-E28AFB50AA3B}"/>
              </a:ext>
            </a:extLst>
          </p:cNvPr>
          <p:cNvSpPr/>
          <p:nvPr/>
        </p:nvSpPr>
        <p:spPr>
          <a:xfrm>
            <a:off x="4918697" y="2487999"/>
            <a:ext cx="6118789" cy="30353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Our homework is designed to </a:t>
            </a:r>
            <a:r>
              <a:rPr lang="en-GB" sz="2800" b="1" dirty="0"/>
              <a:t>interrupt the forgetting curve</a:t>
            </a:r>
            <a:r>
              <a:rPr lang="en-GB" sz="2800" dirty="0"/>
              <a:t>. Homework allows you to </a:t>
            </a:r>
            <a:r>
              <a:rPr lang="en-GB" sz="2800" b="1" dirty="0"/>
              <a:t>revisit </a:t>
            </a:r>
            <a:r>
              <a:rPr lang="en-GB" sz="2800" dirty="0"/>
              <a:t>and retrieve regularly, making it more likely that you retain knowledge and improve </a:t>
            </a:r>
            <a:r>
              <a:rPr lang="en-GB" sz="2800"/>
              <a:t>skills.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5103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4B921-A0C1-30BF-7975-4F36BDAEB043}"/>
              </a:ext>
            </a:extLst>
          </p:cNvPr>
          <p:cNvSpPr/>
          <p:nvPr/>
        </p:nvSpPr>
        <p:spPr>
          <a:xfrm>
            <a:off x="3546504" y="683664"/>
            <a:ext cx="4606183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So we see that homework helps us with our learning – and therefore with our progress.</a:t>
            </a:r>
          </a:p>
        </p:txBody>
      </p:sp>
    </p:spTree>
    <p:extLst>
      <p:ext uri="{BB962C8B-B14F-4D97-AF65-F5344CB8AC3E}">
        <p14:creationId xmlns:p14="http://schemas.microsoft.com/office/powerpoint/2010/main" val="373854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4B921-A0C1-30BF-7975-4F36BDAEB043}"/>
              </a:ext>
            </a:extLst>
          </p:cNvPr>
          <p:cNvSpPr/>
          <p:nvPr/>
        </p:nvSpPr>
        <p:spPr>
          <a:xfrm>
            <a:off x="3546504" y="683664"/>
            <a:ext cx="4606183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So we see that homework helps us with our learning – and therefore with our progress.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DB6C58-0670-F722-5F79-F5D7A0A65CA2}"/>
              </a:ext>
            </a:extLst>
          </p:cNvPr>
          <p:cNvSpPr/>
          <p:nvPr/>
        </p:nvSpPr>
        <p:spPr>
          <a:xfrm>
            <a:off x="1847273" y="2646392"/>
            <a:ext cx="8192654" cy="182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Homework is also about </a:t>
            </a:r>
            <a:r>
              <a:rPr lang="en-GB" sz="2800" b="1" dirty="0"/>
              <a:t>habit building</a:t>
            </a:r>
            <a:r>
              <a:rPr lang="en-GB" sz="2800" dirty="0"/>
              <a:t>. You </a:t>
            </a:r>
            <a:r>
              <a:rPr lang="en-GB" sz="2800" b="1" dirty="0"/>
              <a:t>will </a:t>
            </a:r>
            <a:r>
              <a:rPr lang="en-GB" sz="2800" dirty="0"/>
              <a:t>need to learn the habits of revision, for future study, and the habits of independent and resilient perseverance for your future career.</a:t>
            </a:r>
          </a:p>
        </p:txBody>
      </p:sp>
    </p:spTree>
    <p:extLst>
      <p:ext uri="{BB962C8B-B14F-4D97-AF65-F5344CB8AC3E}">
        <p14:creationId xmlns:p14="http://schemas.microsoft.com/office/powerpoint/2010/main" val="108878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1102</Words>
  <Application>Microsoft Office PowerPoint</Application>
  <PresentationFormat>Widescreen</PresentationFormat>
  <Paragraphs>94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Homework</vt:lpstr>
      <vt:lpstr>Homework</vt:lpstr>
      <vt:lpstr>Research says that homework…</vt:lpstr>
      <vt:lpstr>Some reminders about how we learn:</vt:lpstr>
      <vt:lpstr>Some reminders about how we learn:</vt:lpstr>
      <vt:lpstr>Some reminders about how we learn: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help with habits</vt:lpstr>
      <vt:lpstr>What do I do when the homework is difficult?</vt:lpstr>
      <vt:lpstr>I want to learn to get more organised. How do I begin?</vt:lpstr>
      <vt:lpstr>I want to learn to get more organised. How do I begin?</vt:lpstr>
      <vt:lpstr>I want to learn to get more organised. How do I begin?</vt:lpstr>
      <vt:lpstr>A poor strategy: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Miss C Hartley</dc:creator>
  <cp:lastModifiedBy>Mrs K Bird</cp:lastModifiedBy>
  <cp:revision>2</cp:revision>
  <dcterms:created xsi:type="dcterms:W3CDTF">2025-01-30T09:47:32Z</dcterms:created>
  <dcterms:modified xsi:type="dcterms:W3CDTF">2025-02-12T08:37:13Z</dcterms:modified>
</cp:coreProperties>
</file>